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9144000" cy="5143500"/>
  <p:notesSz cx="5143500" cy="9144000"/>
  <p:embeddedFontLst>
    <p:embeddedFont>
      <p:font typeface="Varela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openxmlformats.org/officeDocument/2006/relationships/font" Target="fonts/Varela-regular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euters.com/investigates/special-report/myanmar-facebook-hate" TargetMode="External"/><Relationship Id="rId2" Type="http://schemas.openxmlformats.org/officeDocument/2006/relationships/hyperlink" Target="https://www.nytimes.com/2018/10/27/us/active-shooter-pittsburgh-synagogue-shooting.html" TargetMode="External"/><Relationship Id="rId5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3" Type="http://schemas.openxmlformats.org/officeDocument/2006/relationships/image" Target="../media/image-2-1.png"/><Relationship Id="rId4" Type="http://schemas.openxmlformats.org/officeDocument/2006/relationships/image" Target="../media/image-2-2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23-1.png"/><Relationship Id="rId2" Type="http://schemas.openxmlformats.org/officeDocument/2006/relationships/image" Target="../media/image-23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d6f93e80-477c-4ffc-9bdb-910f103a385b&amp;utm_term=PDF-PPTX-lastslide&amp;ad_group=last_slide" TargetMode="External"/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hyperlink" Target="https://perspectiveapi.com/" TargetMode="External"/><Relationship Id="rId5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2" Type="http://schemas.openxmlformats.org/officeDocument/2006/relationships/image" Target="../media/image-4-1.png"/><Relationship Id="rId3" Type="http://schemas.openxmlformats.org/officeDocument/2006/relationships/image" Target="../media/image-4-2.png"/><Relationship Id="rId4" Type="http://schemas.openxmlformats.org/officeDocument/2006/relationships/image" Target="../media/image-4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d6f93e80-477c-4ffc-9bdb-910f103a385b&amp;utm_term=PDF-PPTX-lastslide&amp;ad_group=last_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399" y="1553197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950"/>
              </a:lnSpc>
            </a:pPr>
            <a:r>
              <a:rPr lang="en-US" sz="4500" b="0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Forecasting the Spread of Toxicity on Twitter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473972" y="3609884"/>
            <a:ext cx="457200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AATMAN VAIDYA</a:t>
            </a:r>
            <a:endParaRPr lang="en-US" sz="1050" dirty="0"/>
          </a:p>
          <a:p>
            <a:pPr algn="ctr"/>
            <a:r>
              <a:rPr lang="en-US" sz="800" b="0" i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SCHOOL OF ENGINEERING AND APPLIED SCIENCE</a:t>
            </a:r>
            <a:endParaRPr lang="en-US" sz="1050" dirty="0"/>
          </a:p>
          <a:p>
            <a:pPr algn="ctr"/>
            <a:r>
              <a:rPr lang="en-US" sz="800" b="0" i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AHMEDABAD UNIVERSITY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63603" y="3609884"/>
            <a:ext cx="457200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SEEMA NAGAR</a:t>
            </a:r>
            <a:endParaRPr lang="en-US" sz="1050" dirty="0"/>
          </a:p>
          <a:p>
            <a:pPr algn="ctr"/>
            <a:r>
              <a:rPr lang="en-US" sz="800" b="0" i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IBM INDIA RESEARCH LAB</a:t>
            </a:r>
            <a:endParaRPr lang="en-US" sz="1050" dirty="0"/>
          </a:p>
          <a:p>
            <a:pPr algn="ctr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​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477003" y="3353680"/>
            <a:ext cx="8190224" cy="0"/>
          </a:xfrm>
          <a:prstGeom prst="line">
            <a:avLst/>
          </a:prstGeom>
          <a:solidFill>
            <a:srgbClr val="D2D2D2"/>
          </a:solidFill>
          <a:ln w="21167">
            <a:solidFill>
              <a:srgbClr val="D2D2D2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2621394" y="4136770"/>
            <a:ext cx="457200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AMIT A. NANAVATI</a:t>
            </a:r>
            <a:endParaRPr lang="en-US" sz="1050" dirty="0"/>
          </a:p>
          <a:p>
            <a:pPr algn="ctr"/>
            <a:r>
              <a:rPr lang="en-US" sz="800" b="0" i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SCHOOL OF ENGINEERING AND APPLIED SCIENCE</a:t>
            </a:r>
            <a:endParaRPr lang="en-US" sz="1050" dirty="0"/>
          </a:p>
          <a:p>
            <a:pPr algn="ctr"/>
            <a:r>
              <a:rPr lang="en-US" sz="800" b="0" i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AHMEDABAD UNIVERSITY</a:t>
            </a:r>
            <a:endParaRPr lang="en-US" sz="1050" dirty="0"/>
          </a:p>
        </p:txBody>
      </p:sp>
      <p:pic>
        <p:nvPicPr>
          <p:cNvPr id="8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3833" y="478318"/>
            <a:ext cx="54864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2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DEFINING RELATIONSHIPS AMONG THE ENTITIES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305966" y="1342935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Weighted edges between two entities based on the number of overlapping users.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1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Weight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 = common users between two entities / total number of users in the two entities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305966" y="1054056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0" u="heavy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1 - OVERLAP OF USERS IN TWO ENTITIES</a:t>
            </a:r>
            <a:endParaRPr lang="en-US" sz="1050" dirty="0"/>
          </a:p>
        </p:txBody>
      </p:sp>
      <p:pic>
        <p:nvPicPr>
          <p:cNvPr id="6" name="Image 0" descr="https://pitch-assets-ccb95893-de3f-4266-973c-20049231b248.s3.eu-west-1.amazonaws.com/cce1ec58-dcda-4a19-84ba-2b9465ed6633?pitch-bytes=5720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484493" y="2136687"/>
            <a:ext cx="2330949" cy="86457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ac4d053-f35a-43a3-a824-a76028a38fa2?pitch-bytes=145114&amp;pitch-content-type=image%2Fpng">    </p:cNvPr>
          <p:cNvPicPr>
            <a:picLocks noChangeAspect="1"/>
          </p:cNvPicPr>
          <p:nvPr/>
        </p:nvPicPr>
        <p:blipFill>
          <a:blip r:embed="rId1"/>
          <a:srcRect l="1422" r="663" t="0" b="0"/>
          <a:stretch/>
        </p:blipFill>
        <p:spPr>
          <a:xfrm>
            <a:off x="713271" y="745628"/>
            <a:ext cx="7383125" cy="3724926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2357" y="344108"/>
            <a:ext cx="82296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Formulation of Spreading Modeling as a Time Series Forecasting Problem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39519" y="1569414"/>
            <a:ext cx="9144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Toxicity level at a time segment = Average toxicity value of tweets associated with an entity in that time segment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339519" y="1288923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TOXICITY TIMESERIES CONSTRUCTION FOR EACH ENTITY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39519" y="2611572"/>
            <a:ext cx="91440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Variant 1 -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Univariate Forecasting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Variant 2 -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Forecasting with Explicit Relationships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Variant 3 -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 Multivariate Forecasting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339519" y="2213647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TOXICITY FORECASTING APPROACHES</a:t>
            </a:r>
            <a:endParaRPr lang="en-US" sz="1050" dirty="0"/>
          </a:p>
        </p:txBody>
      </p:sp>
      <p:pic>
        <p:nvPicPr>
          <p:cNvPr id="8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2357" y="344108"/>
            <a:ext cx="9144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Setting up the Experiments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222085" y="1275830"/>
            <a:ext cx="91440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Time segment - "Hour"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Total time segments - 7290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339519" y="936622"/>
            <a:ext cx="91440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PARAMETERS FOR CREATING TOXICITY TIMESERIES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213697" y="4708606"/>
            <a:ext cx="9144000" cy="308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[1] - V. D. Blondel, J.-L. Guillaume, R. Lambiotte, and E. Lefebvre, “Fast unfolding of communities in large networks,” Journal of statistical mechanics: theory and experiment, vol. 2008, no. 10, p. P10008, 2008.</a:t>
            </a:r>
            <a:endParaRPr lang="en-US" sz="675" dirty="0"/>
          </a:p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[2] - Page, L., Brin, S., Motwani, R., &amp; Winograd, T. (1998). The pagerank citation ranking: Bring order to the web. Technical report, stanford University.</a:t>
            </a:r>
            <a:endParaRPr lang="en-US" sz="675" dirty="0"/>
          </a:p>
        </p:txBody>
      </p:sp>
      <p:sp>
        <p:nvSpPr>
          <p:cNvPr id="7" name="Text 4"/>
          <p:cNvSpPr/>
          <p:nvPr/>
        </p:nvSpPr>
        <p:spPr>
          <a:xfrm>
            <a:off x="213697" y="1884293"/>
            <a:ext cx="91440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Communities as entities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 find communities by using the Louvain Community Detection Algorithm [1]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Neighbourhoods as entities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 identify the most influential users using PageRank [2]</a:t>
            </a:r>
            <a:endParaRPr lang="en-US" sz="1200" dirty="0"/>
          </a:p>
        </p:txBody>
      </p:sp>
      <p:pic>
        <p:nvPicPr>
          <p:cNvPr id="8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0802" y="343093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PARAMETERS FOR ENTITY GRAPH CREATION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5087204" y="1066126"/>
            <a:ext cx="4572000" cy="3017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To establish relationship between each entity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 create two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weighted undirected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 graphs. 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Graph for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communities as entities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Treats each community as a node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There are 10 nodes (communities) in the graph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Graph for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most influential users neighbourhood as entities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Treats each neighbourhood as a node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There are 10 nodes (neighbourhoods) in the graph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8cff263c-fd80-41b7-9d64-bb2850c41e55?pitch-bytes=236463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84790" y="771342"/>
            <a:ext cx="4510970" cy="36133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4822" y="4385121"/>
            <a:ext cx="457200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20"/>
              </a:lnSpc>
            </a:pPr>
            <a:r>
              <a:rPr lang="en-US" sz="9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Undirected Graph of Community as an entity (Edge weight normalised)</a:t>
            </a:r>
            <a:endParaRPr lang="en-US" sz="9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79a36bd-eb62-4b13-8865-3aa45a7d7288?pitch-bytes=147490&amp;pitch-content-type=image%2Fpng">    </p:cNvPr>
          <p:cNvPicPr>
            <a:picLocks noChangeAspect="1"/>
          </p:cNvPicPr>
          <p:nvPr/>
        </p:nvPicPr>
        <p:blipFill>
          <a:blip r:embed="rId1"/>
          <a:srcRect l="1422" r="663" t="0" b="0"/>
          <a:stretch/>
        </p:blipFill>
        <p:spPr>
          <a:xfrm>
            <a:off x="755212" y="569477"/>
            <a:ext cx="7641421" cy="3855241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0802" y="343093"/>
            <a:ext cx="64008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PARAMETERS FOR TOXICITY FORECASTING MODEL VARIANTS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280802" y="898363"/>
            <a:ext cx="9144000" cy="2194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Variant 1 -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Univariate Forecasting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Autoregressive Integrated Moving Average (ARIMA) [1] method for forecasting.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Variant 2 -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Forecasting with Explicit Relationships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Spatio-Temporal Graph Convolutional Networks (STGCN) [2]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Variant 3 -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Multivariate Forecasting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In this approach, we employ five transformer-based models: Vanilla Transformer [3], FEDformer [4], Informer [5], Autoformer [6], and PatchTST [7].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 maintain a context length of 96 and a forecast length of 48.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74277" y="3655353"/>
            <a:ext cx="9144000" cy="1388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[1] - </a:t>
            </a:r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M. S. Ahmed and A. R. Cook, Analysis of freeway traffic time-series data by using Box-Jenkins techniques, 1979, no. 722</a:t>
            </a:r>
            <a:endParaRPr lang="en-US" sz="675" dirty="0"/>
          </a:p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[2] - Yu, B., Yin, H., &amp; Zhu, Z. (2017). Spatio-temporal graph convolutional networks: A deep learning framework for traffic forecasting. arXiv preprint arXiv:1709.04875.</a:t>
            </a:r>
            <a:endParaRPr lang="en-US" sz="675" dirty="0"/>
          </a:p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[3] - Vaswani, A., Shazeer, N., Parmar, N., Uszkoreit, J., Jones, L., Gomez, A. N., ... &amp; Polosukhin, I. (2017). Attention is all you need. Advances in neural information processing systems, 30.</a:t>
            </a:r>
            <a:endParaRPr lang="en-US" sz="675" dirty="0"/>
          </a:p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[4] - Zhou, T., Ma, Z., Wen, Q., Wang, X., Sun, L., &amp; Jin, R. (2022, June). Fedformer: Frequency enhanced decomposed transformer for long-term series forecasting. In International Conference on Machine Learning (pp. 27268-27286). PMLR.</a:t>
            </a:r>
            <a:endParaRPr lang="en-US" sz="675" dirty="0"/>
          </a:p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[5] - Zhou, H., Zhang, S., Peng, J., Zhang, S., Li, J., Xiong, H., &amp; Zhang, W. (2021, May). Informer: Beyond efficient transformer for long sequence time-series forecasting. In Proceedings of the AAAI conference on artificial intelligence (Vol. 35, No. 12, pp. 11106-11115).</a:t>
            </a:r>
            <a:endParaRPr lang="en-US" sz="675" dirty="0"/>
          </a:p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[6] - Chen, M., Peng, H., Fu, J., &amp; Ling, H. (2021). Autoformer: Searching transformers for visual recognition. In Proceedings of the IEEE/CVF international conference on computer vision (pp. 12270-12280).</a:t>
            </a:r>
            <a:endParaRPr lang="en-US" sz="675" dirty="0"/>
          </a:p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[7] - Nie, Y., Nguyen, N. H., Sinthong, P., &amp; Kalagnanam, J. (2022). A time series is worth 64 words: Long-term forecasting with transformers. arXiv preprint arXiv:2211.14730.</a:t>
            </a:r>
            <a:endParaRPr lang="en-US" sz="675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d2f08e5-c441-4ce1-905b-88dd683adbc1?pitch-bytes=135487&amp;pitch-content-type=image%2Fpng">    </p:cNvPr>
          <p:cNvPicPr>
            <a:picLocks noChangeAspect="1"/>
          </p:cNvPicPr>
          <p:nvPr/>
        </p:nvPicPr>
        <p:blipFill>
          <a:blip r:embed="rId1"/>
          <a:srcRect l="1422" r="663" t="0" b="0"/>
          <a:stretch/>
        </p:blipFill>
        <p:spPr>
          <a:xfrm>
            <a:off x="805541" y="477208"/>
            <a:ext cx="7768701" cy="3919456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5771" y="350428"/>
            <a:ext cx="1828800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13"/>
              </a:lnSpc>
            </a:pPr>
            <a:r>
              <a:rPr lang="en-US" sz="26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Results</a:t>
            </a:r>
            <a:endParaRPr lang="en-US" sz="2625" dirty="0"/>
          </a:p>
        </p:txBody>
      </p:sp>
      <p:sp>
        <p:nvSpPr>
          <p:cNvPr id="4" name="Text 1"/>
          <p:cNvSpPr/>
          <p:nvPr/>
        </p:nvSpPr>
        <p:spPr>
          <a:xfrm>
            <a:off x="1607269" y="1157015"/>
            <a:ext cx="64008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0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PERFORMANCE AVERAGES (ALL VALUES ARE MULTIPLIED BY 100)</a:t>
            </a:r>
            <a:endParaRPr lang="en-US" sz="1050" dirty="0"/>
          </a:p>
        </p:txBody>
      </p:sp>
      <p:pic>
        <p:nvPicPr>
          <p:cNvPr id="5" name="Image 0" descr="https://pitch-assets-ccb95893-de3f-4266-973c-20049231b248.s3.eu-west-1.amazonaws.com/5b9168b0-4d09-4cd2-b90d-02e22a2f893b?pitch-bytes=52245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142335" y="1543050"/>
            <a:ext cx="4858134" cy="3124962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5771" y="350428"/>
            <a:ext cx="1828800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13"/>
              </a:lnSpc>
            </a:pPr>
            <a:r>
              <a:rPr lang="en-US" sz="26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Results</a:t>
            </a:r>
            <a:endParaRPr lang="en-US" sz="2625" dirty="0"/>
          </a:p>
        </p:txBody>
      </p:sp>
      <p:pic>
        <p:nvPicPr>
          <p:cNvPr id="4" name="Image 0" descr="https://pitch-assets-ccb95893-de3f-4266-973c-20049231b248.s3.eu-west-1.amazonaws.com/5b9168b0-4d09-4cd2-b90d-02e22a2f893b?pitch-bytes=52245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29840" y="1190748"/>
            <a:ext cx="4858134" cy="3124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90382" y="1474438"/>
            <a:ext cx="4572000" cy="2468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PatchTST performs the best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Every explicit connection (edge) does not imply influence. 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PatchTST learns the implicit associations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among the communities and neighbourhoods better than the rest of the transformers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STGCN performs the second best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Suggesting that the structure matters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 </a:t>
            </a:r>
            <a:endParaRPr lang="en-US" sz="120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478318"/>
            <a:ext cx="2743200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13"/>
              </a:lnSpc>
            </a:pPr>
            <a:r>
              <a:rPr lang="en-US" sz="26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Introduction</a:t>
            </a:r>
            <a:endParaRPr lang="en-US" sz="2625" dirty="0"/>
          </a:p>
        </p:txBody>
      </p:sp>
      <p:sp>
        <p:nvSpPr>
          <p:cNvPr id="4" name="Text 1"/>
          <p:cNvSpPr/>
          <p:nvPr/>
        </p:nvSpPr>
        <p:spPr>
          <a:xfrm>
            <a:off x="473729" y="1083318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UNDERSTANDING THE SPREAD OF HATE IS CRUCIAL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3729" y="1398696"/>
            <a:ext cx="54864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Hate Speech online has lead to real-world attrocites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Rohingya genocide in Myanmar [1]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Pittsburgh synagogue shooting [2]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3729" y="2860696"/>
            <a:ext cx="5486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Toxicity is defined as a “</a:t>
            </a:r>
            <a:pPr algn="l">
              <a:lnSpc>
                <a:spcPts val="2160"/>
              </a:lnSpc>
            </a:pPr>
            <a:r>
              <a:rPr lang="en-US" sz="1200" b="0" i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rude, disrespectful, unreasonable comment that is likely to make someone leave a conversation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"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3729" y="2571817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WHAT IS </a:t>
            </a:r>
            <a:pPr algn="l"/>
            <a:r>
              <a:rPr lang="en-US" sz="1100" b="1" i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"TOXICITY"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89190" y="4739178"/>
            <a:ext cx="9144000" cy="308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[1] - </a:t>
            </a:r>
            <a:pPr algn="l">
              <a:lnSpc>
                <a:spcPts val="1215"/>
              </a:lnSpc>
            </a:pPr>
            <a:r>
              <a:rPr lang="en-US" sz="700" b="0" u="sng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https://www.reuters.com/investigates/special-report/myanmar-facebook-hate</a:t>
            </a:r>
            <a:endParaRPr lang="en-US" sz="675" dirty="0"/>
          </a:p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[2] - </a:t>
            </a:r>
            <a:pPr algn="l">
              <a:lnSpc>
                <a:spcPts val="1215"/>
              </a:lnSpc>
            </a:pPr>
            <a:r>
              <a:rPr lang="en-US" sz="700" b="0" u="sng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https://www.nytimes.com/2018/10/27/us/active-shooter-pittsburgh-synagogue-shooting.html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473729" y="3721206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TOXICITY AS A FORECASTING PROBLEM</a:t>
            </a:r>
            <a:endParaRPr lang="en-US" sz="1050" dirty="0"/>
          </a:p>
        </p:txBody>
      </p:sp>
      <p:pic>
        <p:nvPicPr>
          <p:cNvPr id="10" name="Image 0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25391" y="217543"/>
            <a:ext cx="64008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0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PATCH-TST RESULTS</a:t>
            </a:r>
            <a:endParaRPr lang="en-US" sz="1050" dirty="0"/>
          </a:p>
        </p:txBody>
      </p:sp>
      <p:pic>
        <p:nvPicPr>
          <p:cNvPr id="4" name="Image 0" descr="https://pitch-assets-ccb95893-de3f-4266-973c-20049231b248.s3.eu-west-1.amazonaws.com/e21f2df5-6d8b-42ad-ad5b-20d4a657c49a?pitch-bytes=615647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355198" y="749969"/>
            <a:ext cx="6754633" cy="19476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90523" y="477791"/>
            <a:ext cx="6400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Graph - Level</a:t>
            </a:r>
            <a:endParaRPr lang="en-US" sz="1200" dirty="0"/>
          </a:p>
        </p:txBody>
      </p:sp>
      <p:pic>
        <p:nvPicPr>
          <p:cNvPr id="6" name="Image 1" descr="https://pitch-assets-ccb95893-de3f-4266-973c-20049231b248.s3.eu-west-1.amazonaws.com/a265b1fa-3d0f-496d-b998-354011002c56?pitch-bytes=511627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258500" y="3034227"/>
            <a:ext cx="6955896" cy="20056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90523" y="2757982"/>
            <a:ext cx="6400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Community - Level</a:t>
            </a:r>
            <a:endParaRPr lang="en-US" sz="1200" dirty="0"/>
          </a:p>
        </p:txBody>
      </p:sp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25391" y="217543"/>
            <a:ext cx="64008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0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PATCH-TST RESULTS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1825391" y="477791"/>
            <a:ext cx="6400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Neighbourhood - Level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59dde0ad-cf83-48d5-a4ad-5e139f1f2941?pitch-bytes=34949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32678" y="861700"/>
            <a:ext cx="7689272" cy="2217152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3340" y="367204"/>
            <a:ext cx="4572000" cy="433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13"/>
              </a:lnSpc>
            </a:pPr>
            <a:r>
              <a:rPr lang="en-US" sz="26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Industry Application</a:t>
            </a:r>
            <a:endParaRPr lang="en-US" sz="2625" dirty="0"/>
          </a:p>
        </p:txBody>
      </p:sp>
      <p:sp>
        <p:nvSpPr>
          <p:cNvPr id="4" name="Text 1"/>
          <p:cNvSpPr/>
          <p:nvPr/>
        </p:nvSpPr>
        <p:spPr>
          <a:xfrm>
            <a:off x="4476750" y="1492287"/>
            <a:ext cx="4572000" cy="243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See trends and patterns of toxicity of your community and neighbourhood.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Get notified when there is a spike or a drop in toxicity in your community. 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Help improve the performance of the transformer by rating the accuracy and usefulness of the forecasts.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Blur content with tweets of high toxicity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Set the range of toxicities you want to see in your feed. 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480007" y="106775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"</a:t>
            </a:r>
            <a:pPr algn="l">
              <a:lnSpc>
                <a:spcPts val="2400"/>
              </a:lnSpc>
            </a:pPr>
            <a:r>
              <a:rPr lang="en-US" sz="1200" b="1" i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Toxicity Forecaster</a:t>
            </a:r>
            <a:pPr algn="l">
              <a:lnSpc>
                <a:spcPts val="2400"/>
              </a:lnSpc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" - browser extension for Twitter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671d891b-22f7-492f-9a41-aa9f7359a73b?pitch-bytes=158303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2806" y="1064926"/>
            <a:ext cx="4161184" cy="26854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69660" y="4158642"/>
            <a:ext cx="4572000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This plugin will help you stay informed about and safer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from toxicity on your Twitter feed</a:t>
            </a:r>
            <a:endParaRPr lang="en-US" sz="12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3340" y="367204"/>
            <a:ext cx="4572000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13"/>
              </a:lnSpc>
            </a:pPr>
            <a:r>
              <a:rPr lang="en-US" sz="26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Conclusion</a:t>
            </a:r>
            <a:endParaRPr lang="en-US" sz="2625" dirty="0"/>
          </a:p>
        </p:txBody>
      </p:sp>
      <p:sp>
        <p:nvSpPr>
          <p:cNvPr id="4" name="Text 1"/>
          <p:cNvSpPr/>
          <p:nvPr/>
        </p:nvSpPr>
        <p:spPr>
          <a:xfrm>
            <a:off x="383340" y="1064492"/>
            <a:ext cx="822960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 demonstrate the viability of modelling toxicity spread as a time series forecasting problem.</a:t>
            </a:r>
            <a:endParaRPr lang="en-US" sz="1200" dirty="0"/>
          </a:p>
          <a:p>
            <a:pPr algn="l" lvl="1" marL="3810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Toxicity is forecastable.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Our careful definition of granularity has enabled us to address diverse scenarios where tracking toxicity</a:t>
            </a:r>
            <a:endParaRPr lang="en-US" sz="1200" dirty="0"/>
          </a:p>
          <a:p>
            <a:pPr algn="l">
              <a:lnSpc>
                <a:spcPts val="2400"/>
              </a:lnSpc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spread is useful.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The study underscores the importance of network structure in toxicity spread prediction.</a:t>
            </a:r>
            <a:endParaRPr lang="en-US" sz="1200" dirty="0"/>
          </a:p>
          <a:p>
            <a:pPr algn="l" lvl="1" marL="3810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Structure aids predictability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The transformer PatchTST performs the best and STGCN comes in second.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Future Work - </a:t>
            </a:r>
            <a:pPr algn="l">
              <a:lnSpc>
                <a:spcPts val="2400"/>
              </a:lnSpc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Analyzing the output of PatchTST to reconstruct the network implied by its associations and</a:t>
            </a:r>
            <a:endParaRPr lang="en-US" sz="1200" dirty="0"/>
          </a:p>
          <a:p>
            <a:pPr algn="l">
              <a:lnSpc>
                <a:spcPts val="2400"/>
              </a:lnSpc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subsequently contrasting this with the explicit input graph presents an intriguing opportunity.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460c841-16e2-479d-a42e-af151bd1f22b?pitch-bytes=101727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1590737"/>
            <a:ext cx="9144000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Is it possible to forecast the toxicity of the network while ignoring the structure of the network?</a:t>
            </a:r>
            <a:endParaRPr lang="en-US" sz="1200" dirty="0"/>
          </a:p>
          <a:p>
            <a:pPr algn="l">
              <a:lnSpc>
                <a:spcPts val="2400"/>
              </a:lnSpc>
            </a:pP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Is it possible to forecast at different levels of granularity in the network ? Community level, User level etc</a:t>
            </a:r>
            <a:endParaRPr lang="en-US" sz="1200" dirty="0"/>
          </a:p>
          <a:p>
            <a:pPr algn="l">
              <a:lnSpc>
                <a:spcPts val="2400"/>
              </a:lnSpc>
            </a:pP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When the structure is taken into account, does this aid predictability?</a:t>
            </a:r>
            <a:endParaRPr lang="en-US" sz="1200" dirty="0"/>
          </a:p>
          <a:p>
            <a:pPr algn="l">
              <a:lnSpc>
                <a:spcPts val="2400"/>
              </a:lnSpc>
            </a:pP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How complex is the phenomenon – can statistical models forecast it? or we need deep learning techniques?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800139"/>
            <a:ext cx="54864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2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QUESTIONS WE ARE INTERESTED IN EXPLORING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7645" y="132653"/>
            <a:ext cx="5486400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20"/>
              </a:lnSpc>
            </a:pPr>
            <a:r>
              <a:rPr lang="en-US" sz="24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Dataset Description and Properties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72414" y="689076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 USE THE DATASET PUBLISHED BY RIBEIRO ET AL. [1]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72414" y="962513"/>
            <a:ext cx="54864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Contains 100,386 users and 19.58 million tweets.</a:t>
            </a:r>
            <a:endParaRPr lang="en-US" sz="120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Majority tweets are from January 2017 to October 2017.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We use Perspective API [2] to assign a toxicity score to each tweet between [0-1].</a:t>
            </a:r>
            <a:endParaRPr lang="en-US" sz="1200" dirty="0"/>
          </a:p>
          <a:p>
            <a:pPr algn="l">
              <a:lnSpc>
                <a:spcPts val="2160"/>
              </a:lnSpc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154980" y="2793590"/>
            <a:ext cx="54864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The dataset also has a directed retweet graph G = (V,E), where each node u ∈ V represents a Twitter user.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Each edge (u, v) ∈ E represents a retweet in the network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272414" y="2504711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DIRECTED RETWEET GRAPH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54980" y="4512723"/>
            <a:ext cx="9144000" cy="308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[1] - M. H. Ribeiro, P. H. Calais, Y. A. Santos, V. A. Almeida, and W. Meira Jr, “” like sheep among wolves”: Characterizing hateful users on twitter,” arXiv preprint arXiv:1801.00317, 2017.</a:t>
            </a:r>
            <a:endParaRPr lang="en-US" sz="675" dirty="0"/>
          </a:p>
          <a:p>
            <a:pPr algn="l">
              <a:lnSpc>
                <a:spcPts val="1215"/>
              </a:lnSpc>
            </a:pPr>
            <a:r>
              <a:rPr lang="en-US" sz="7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[2] - </a:t>
            </a:r>
            <a:pPr algn="l">
              <a:lnSpc>
                <a:spcPts val="1215"/>
              </a:lnSpc>
            </a:pPr>
            <a:r>
              <a:rPr lang="en-US" sz="700" b="0" u="sng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https://perspectiveapi.com/</a:t>
            </a:r>
            <a:endParaRPr lang="en-US" sz="675" dirty="0"/>
          </a:p>
        </p:txBody>
      </p:sp>
      <p:pic>
        <p:nvPicPr>
          <p:cNvPr id="9" name="Image 0" descr="https://pitch-assets-ccb95893-de3f-4266-973c-20049231b248.s3.eu-west-1.amazonaws.com/291a1a03-1051-47f4-bdb5-2705bf8c230c?pitch-bytes=412743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550310" y="1177815"/>
            <a:ext cx="2801779" cy="2824589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3863" y="3616106"/>
            <a:ext cx="45720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Number of Tweets for Toxicity Range across weeks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5222680" y="3616229"/>
            <a:ext cx="45720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1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Average Toxicity across weeks</a:t>
            </a:r>
            <a:endParaRPr lang="en-US" sz="1050" dirty="0"/>
          </a:p>
        </p:txBody>
      </p:sp>
      <p:pic>
        <p:nvPicPr>
          <p:cNvPr id="5" name="Image 0" descr="https://pitch-assets-ccb95893-de3f-4266-973c-20049231b248.s3.eu-west-1.amazonaws.com/c884028b-74a4-417c-9760-74c062dedae2?pitch-bytes=9962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807628" y="838447"/>
            <a:ext cx="3397965" cy="2560111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ad52790b-e50b-47ad-b5e0-8d2fc2f370ba?pitch-bytes=34222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225705" y="880387"/>
            <a:ext cx="3344171" cy="2484558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7518" y="300099"/>
            <a:ext cx="4572000" cy="433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13"/>
              </a:lnSpc>
            </a:pPr>
            <a:r>
              <a:rPr lang="en-US" sz="26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Approach</a:t>
            </a:r>
            <a:endParaRPr lang="en-US" sz="2625" dirty="0"/>
          </a:p>
        </p:txBody>
      </p:sp>
      <p:pic>
        <p:nvPicPr>
          <p:cNvPr id="4" name="Image 0" descr="https://pitch-assets-ccb95893-de3f-4266-973c-20049231b248.s3.eu-west-1.amazonaws.com/f3f1835d-3581-4440-91dd-ee9893e128bb?pitch-bytes=17939&amp;pitch-content-type=image%2Fpng">    </p:cNvPr>
          <p:cNvPicPr>
            <a:picLocks noChangeAspect="1"/>
          </p:cNvPicPr>
          <p:nvPr/>
        </p:nvPicPr>
        <p:blipFill>
          <a:blip r:embed="rId1"/>
          <a:srcRect l="1042" r="1042" t="0" b="0"/>
          <a:stretch/>
        </p:blipFill>
        <p:spPr>
          <a:xfrm>
            <a:off x="730047" y="1014048"/>
            <a:ext cx="7242473" cy="3653964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37fb70f-d93f-4a00-bafb-464f72c3f171?pitch-bytes=136871&amp;pitch-content-type=image%2Fpng">    </p:cNvPr>
          <p:cNvPicPr>
            <a:picLocks noChangeAspect="1"/>
          </p:cNvPicPr>
          <p:nvPr/>
        </p:nvPicPr>
        <p:blipFill>
          <a:blip r:embed="rId1"/>
          <a:srcRect l="1422" r="663" t="0" b="0"/>
          <a:stretch/>
        </p:blipFill>
        <p:spPr>
          <a:xfrm>
            <a:off x="553897" y="1014048"/>
            <a:ext cx="7242473" cy="36539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87913" y="618848"/>
            <a:ext cx="182880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Perspective API</a:t>
            </a:r>
            <a:endParaRPr lang="en-US" sz="1200" dirty="0"/>
          </a:p>
        </p:txBody>
      </p:sp>
      <p:sp>
        <p:nvSpPr>
          <p:cNvPr id="5" name="Shape 1"/>
          <p:cNvSpPr/>
          <p:nvPr/>
        </p:nvSpPr>
        <p:spPr>
          <a:xfrm>
            <a:off x="3871561" y="759913"/>
            <a:ext cx="2147008" cy="0"/>
          </a:xfrm>
          <a:prstGeom prst="line">
            <a:avLst/>
          </a:prstGeom>
          <a:solidFill>
            <a:srgbClr val="D2D2D2"/>
          </a:solidFill>
          <a:ln w="21167">
            <a:solidFill>
              <a:srgbClr val="111111"/>
            </a:solidFill>
            <a:prstDash val="solid"/>
            <a:headEnd type="none"/>
            <a:tailEnd type="triangle"/>
          </a:ln>
        </p:spPr>
      </p:sp>
      <p:sp>
        <p:nvSpPr>
          <p:cNvPr id="6" name="Shape 2"/>
          <p:cNvSpPr/>
          <p:nvPr/>
        </p:nvSpPr>
        <p:spPr>
          <a:xfrm rot="16200000">
            <a:off x="3668372" y="962747"/>
            <a:ext cx="405669" cy="0"/>
          </a:xfrm>
          <a:prstGeom prst="line">
            <a:avLst/>
          </a:prstGeom>
          <a:solidFill>
            <a:srgbClr val="D2D2D2"/>
          </a:solidFill>
          <a:ln w="21167">
            <a:solidFill>
              <a:srgbClr val="111111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4ad65ba-1d61-4354-b309-849bf12aa236?pitch-bytes=135210&amp;pitch-content-type=image%2Fpng">    </p:cNvPr>
          <p:cNvPicPr>
            <a:picLocks noChangeAspect="1"/>
          </p:cNvPicPr>
          <p:nvPr/>
        </p:nvPicPr>
        <p:blipFill>
          <a:blip r:embed="rId1"/>
          <a:srcRect l="1422" r="663" t="0" b="0"/>
          <a:stretch/>
        </p:blipFill>
        <p:spPr>
          <a:xfrm>
            <a:off x="780376" y="636582"/>
            <a:ext cx="7242473" cy="365396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>
          <a:gsLst>
            <a:gs pos="0">
              <a:srgbClr val="FFFFFF"/>
            </a:gs>
            <a:gs pos="100000">
              <a:srgbClr val="FFFFFF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2357" y="352496"/>
            <a:ext cx="54864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Defining Levels for Toxicity Spread Modelling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81460" y="1368099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The entire social network is treated as a singular entity.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381460" y="1087608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1 - ENTIRE GRAPH AS ONE ENTITY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81460" y="2435421"/>
            <a:ext cx="9144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Partition the entire social graph into non-overlapping communities.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381460" y="2112990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2 - COMMUNITIES AS ENTITIES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9519" y="3603401"/>
            <a:ext cx="91440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666666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Neighbourhoods of most influential users.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81460" y="3197088"/>
            <a:ext cx="5486400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1" spc="240" kern="0" dirty="0">
                <a:solidFill>
                  <a:srgbClr val="111111"/>
                </a:solidFill>
                <a:latin typeface="Varela" pitchFamily="34" charset="0"/>
                <a:ea typeface="Varela" pitchFamily="34" charset="-122"/>
                <a:cs typeface="Varela" pitchFamily="34" charset="-120"/>
              </a:rPr>
              <a:t>3 - NEIGHBORHOODS AS ENTITIES</a:t>
            </a:r>
            <a:endParaRPr lang="en-US" sz="1050" dirty="0"/>
          </a:p>
        </p:txBody>
      </p:sp>
      <p:pic>
        <p:nvPicPr>
          <p:cNvPr id="10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CogMI</dc:title>
  <dc:subject>PptxGenJS Presentation</dc:subject>
  <dc:creator>Pitch Software GmbH</dc:creator>
  <cp:lastModifiedBy>Pitch Software GmbH</cp:lastModifiedBy>
  <cp:revision>1</cp:revision>
  <dcterms:created xsi:type="dcterms:W3CDTF">2023-12-04T06:58:40Z</dcterms:created>
  <dcterms:modified xsi:type="dcterms:W3CDTF">2023-12-04T06:58:40Z</dcterms:modified>
</cp:coreProperties>
</file>